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2"/>
  </p:notesMasterIdLst>
  <p:handoutMasterIdLst>
    <p:handoutMasterId r:id="rId23"/>
  </p:handoutMasterIdLst>
  <p:sldIdLst>
    <p:sldId id="1502" r:id="rId2"/>
    <p:sldId id="1547" r:id="rId3"/>
    <p:sldId id="1501" r:id="rId4"/>
    <p:sldId id="1427" r:id="rId5"/>
    <p:sldId id="1546" r:id="rId6"/>
    <p:sldId id="1260" r:id="rId7"/>
    <p:sldId id="1526" r:id="rId8"/>
    <p:sldId id="1548" r:id="rId9"/>
    <p:sldId id="1430" r:id="rId10"/>
    <p:sldId id="1543" r:id="rId11"/>
    <p:sldId id="1544" r:id="rId12"/>
    <p:sldId id="1529" r:id="rId13"/>
    <p:sldId id="1530" r:id="rId14"/>
    <p:sldId id="1531" r:id="rId15"/>
    <p:sldId id="1549" r:id="rId16"/>
    <p:sldId id="1553" r:id="rId17"/>
    <p:sldId id="1551" r:id="rId18"/>
    <p:sldId id="1554" r:id="rId19"/>
    <p:sldId id="1550" r:id="rId20"/>
    <p:sldId id="1552" r:id="rId2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4098" autoAdjust="0"/>
    <p:restoredTop sz="99640" autoAdjust="0"/>
  </p:normalViewPr>
  <p:slideViewPr>
    <p:cSldViewPr>
      <p:cViewPr>
        <p:scale>
          <a:sx n="100" d="100"/>
          <a:sy n="100" d="100"/>
        </p:scale>
        <p:origin x="107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31662B-49E5-4F66-BB2E-252CFEFFC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0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69988" y="695325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5" rIns="93171" bIns="46585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EA230D21-F8EF-4154-88A5-9AE1D5B82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4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3E91457-B59B-4E46-A3F4-BED84F8F73BC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2" tIns="46151" rIns="92302" bIns="46151" anchor="b"/>
          <a:lstStyle>
            <a:lvl1pPr defTabSz="9223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7092B4-C07C-4ECD-A926-D456585269DF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EE3639-CD02-4C71-A8D3-75EC07C7699F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727D48-D4B9-42BF-B5D9-2A806905271F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631" y="1945822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630" y="3487458"/>
            <a:ext cx="7368963" cy="42510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5D924-178B-4811-8A9C-54839AD05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12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795B-81F1-4E85-9DB8-EF7D2213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30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77452"/>
            <a:ext cx="2057400" cy="48487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77452"/>
            <a:ext cx="6019800" cy="48487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7824-9FE2-47FA-B48E-09F47D417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67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FF2C-2F48-4F8A-961E-E934DB31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A223E-FB22-408E-BE94-7B1F7A5A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3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43982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6771"/>
            <a:ext cx="7772400" cy="1285985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570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989F-8E88-4AF4-82E7-A572B8A1F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58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02AA-9549-430B-8A13-B16AF6883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53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10AD-F469-412C-B64C-4F15D6404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60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CDB41-E8FB-426D-A66A-15E56A79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67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94" y="102086"/>
            <a:ext cx="3411947" cy="680631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43910"/>
            <a:ext cx="5111750" cy="47822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43910"/>
            <a:ext cx="3008313" cy="47822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CB73F-C847-46BF-A8AD-19C438191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9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29141"/>
            <a:ext cx="5486400" cy="339843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4537-CC53-4917-9F63-4A96FCBB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116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478"/>
            <a:ext cx="9144000" cy="82744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42888" y="122238"/>
            <a:ext cx="71453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2888" y="1319213"/>
            <a:ext cx="85137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E66321-8004-4FED-BDF1-0813A582D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85725"/>
            <a:ext cx="7239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40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transition/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+mj-ea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eddesj@reno.gov" TargetMode="External"/><Relationship Id="rId2" Type="http://schemas.openxmlformats.org/officeDocument/2006/relationships/hyperlink" Target="http://www.reno.g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Reno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flipV="1">
            <a:off x="0" y="2064733"/>
            <a:ext cx="9143999" cy="2257838"/>
          </a:xfrm>
          <a:prstGeom prst="rect">
            <a:avLst/>
          </a:prstGeom>
          <a:gradFill flip="none" rotWithShape="1">
            <a:gsLst>
              <a:gs pos="23000">
                <a:schemeClr val="bg1">
                  <a:lumMod val="50000"/>
                  <a:alpha val="34000"/>
                </a:schemeClr>
              </a:gs>
              <a:gs pos="100000">
                <a:srgbClr val="A7790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09800"/>
            <a:ext cx="6813550" cy="1362075"/>
          </a:xfrm>
        </p:spPr>
        <p:txBody>
          <a:bodyPr rtlCol="0">
            <a:noAutofit/>
          </a:bodyPr>
          <a:lstStyle/>
          <a:p>
            <a:pPr eaLnBrk="1" hangingPunct="1">
              <a:spcBef>
                <a:spcPts val="672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Verdana"/>
                <a:ea typeface="+mn-ea"/>
                <a:cs typeface="+mn-cs"/>
              </a:rPr>
              <a:t>TMWRF – Learning from Experience</a:t>
            </a:r>
            <a:endParaRPr lang="en-US" sz="3200" b="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79" name="Text Placeholder 2"/>
          <p:cNvSpPr>
            <a:spLocks noGrp="1"/>
          </p:cNvSpPr>
          <p:nvPr>
            <p:ph type="body" idx="1"/>
          </p:nvPr>
        </p:nvSpPr>
        <p:spPr>
          <a:xfrm>
            <a:off x="2182813" y="3505200"/>
            <a:ext cx="6311900" cy="407988"/>
          </a:xfrm>
        </p:spPr>
        <p:txBody>
          <a:bodyPr/>
          <a:lstStyle/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Jason Geddes, Ph.D., </a:t>
            </a:r>
          </a:p>
          <a:p>
            <a:pPr eaLnBrk="1" hangingPunct="1"/>
            <a:r>
              <a:rPr lang="en-US" altLang="en-US" sz="1600" smtClean="0">
                <a:solidFill>
                  <a:srgbClr val="000000"/>
                </a:solidFill>
                <a:latin typeface="Arial" charset="0"/>
                <a:cs typeface="Arial" charset="0"/>
              </a:rPr>
              <a:t>Environmental Services Administrator</a:t>
            </a:r>
          </a:p>
        </p:txBody>
      </p:sp>
      <p:pic>
        <p:nvPicPr>
          <p:cNvPr id="30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89075"/>
            <a:ext cx="14478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Federal Grants &amp; Utility Rebates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7213"/>
            <a:ext cx="70834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$2,142,800</a:t>
            </a:r>
            <a:r>
              <a:rPr lang="en-US" altLang="en-US" smtClean="0">
                <a:latin typeface="Arial" charset="0"/>
                <a:cs typeface="Arial" charset="0"/>
              </a:rPr>
              <a:t> Energy Efficiency Conservation Block Grants*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$156,400</a:t>
            </a:r>
            <a:r>
              <a:rPr lang="en-US" altLang="en-US" smtClean="0">
                <a:latin typeface="Arial" charset="0"/>
                <a:cs typeface="Arial" charset="0"/>
              </a:rPr>
              <a:t> WindGenerations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$1,608,660</a:t>
            </a:r>
            <a:r>
              <a:rPr lang="en-US" altLang="en-US" smtClean="0">
                <a:latin typeface="Arial" charset="0"/>
                <a:cs typeface="Arial" charset="0"/>
              </a:rPr>
              <a:t> SolarGenerations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$263,592</a:t>
            </a:r>
            <a:r>
              <a:rPr lang="en-US" altLang="en-US" smtClean="0">
                <a:latin typeface="Arial" charset="0"/>
                <a:cs typeface="Arial" charset="0"/>
              </a:rPr>
              <a:t> SureBet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$568,700</a:t>
            </a:r>
            <a:r>
              <a:rPr lang="en-US" altLang="en-US" smtClean="0">
                <a:latin typeface="Arial" charset="0"/>
                <a:cs typeface="Arial" charset="0"/>
              </a:rPr>
              <a:t> NSOE Grant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$4,740,152</a:t>
            </a:r>
            <a:r>
              <a:rPr lang="en-US" altLang="en-US" smtClean="0">
                <a:latin typeface="Arial" charset="0"/>
                <a:cs typeface="Arial" charset="0"/>
              </a:rPr>
              <a:t> Total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Financing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$2,261,645</a:t>
            </a:r>
            <a:r>
              <a:rPr lang="en-US" altLang="en-US" smtClean="0">
                <a:latin typeface="Arial" charset="0"/>
                <a:cs typeface="Arial" charset="0"/>
              </a:rPr>
              <a:t> Qualified Energy Conservation Bonds (QECBs)</a:t>
            </a:r>
          </a:p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$2,340,000</a:t>
            </a:r>
            <a:r>
              <a:rPr lang="en-US" altLang="en-US" smtClean="0">
                <a:latin typeface="Arial" charset="0"/>
                <a:cs typeface="Arial" charset="0"/>
              </a:rPr>
              <a:t> Clean &amp; Renewable Energy Bonds (CREBs)</a:t>
            </a:r>
          </a:p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$10,860,000</a:t>
            </a:r>
            <a:r>
              <a:rPr lang="en-US" altLang="en-US" smtClean="0">
                <a:latin typeface="Arial" charset="0"/>
                <a:cs typeface="Arial" charset="0"/>
              </a:rPr>
              <a:t> Recovery Zone Economic Development Bonds (RZEDs)*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600" smtClean="0">
                <a:latin typeface="Arial" charset="0"/>
                <a:cs typeface="Arial" charset="0"/>
              </a:rPr>
              <a:t>* - EECBG and RZEDs were part of ARRA and not available in future. Replace with municipal or ESCo financing.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4294967295"/>
          </p:nvPr>
        </p:nvSpPr>
        <p:spPr>
          <a:xfrm>
            <a:off x="2182813" y="3905250"/>
            <a:ext cx="5688012" cy="15938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altLang="en-US" smtClean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3" descr="MyEnergyPro.com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0"/>
            <a:ext cx="8886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13613" cy="8413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Savings as of June 30, 2013</a:t>
            </a:r>
          </a:p>
        </p:txBody>
      </p:sp>
      <p:graphicFrame>
        <p:nvGraphicFramePr>
          <p:cNvPr id="18812" name="Group 380"/>
          <p:cNvGraphicFramePr>
            <a:graphicFrameLocks noGrp="1"/>
          </p:cNvGraphicFramePr>
          <p:nvPr/>
        </p:nvGraphicFramePr>
        <p:xfrm>
          <a:off x="228600" y="1371600"/>
          <a:ext cx="8610600" cy="4124325"/>
        </p:xfrm>
        <a:graphic>
          <a:graphicData uri="http://schemas.openxmlformats.org/drawingml/2006/table">
            <a:tbl>
              <a:tblPr/>
              <a:tblGrid>
                <a:gridCol w="838200"/>
                <a:gridCol w="1295401"/>
                <a:gridCol w="1295400"/>
                <a:gridCol w="1447799"/>
                <a:gridCol w="1295400"/>
                <a:gridCol w="1143000"/>
                <a:gridCol w="1295401"/>
              </a:tblGrid>
              <a:tr h="8695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Electricity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Natural Gas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Energy Costs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Annual Cost Savings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Renewable Energy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Footprint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kWh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Pounds of CO2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FY2007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20,747,852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718,993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$5,214,137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-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 smtClean="0">
                          <a:latin typeface="Arial"/>
                        </a:rPr>
                        <a:t>-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48,836,012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671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FY2008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21,805,944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767,343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$5,360,822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Verdana"/>
                        </a:rPr>
                        <a:t>-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Verdana"/>
                        </a:rPr>
                        <a:t>-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51,980,811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91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FY2009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20,318,181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576,382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$5,099,571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$261,252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336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Verdana"/>
                        </a:rPr>
                        <a:t>-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46,651,516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7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FY2010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19,124,499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653,074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$4,850,374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$510,448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205,675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40,664,551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74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FY2011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17,210,783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565,853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$4,167,453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$1,193,369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397,435</a:t>
                      </a:r>
                      <a:endParaRPr lang="en-US" sz="1400" b="0" i="0" u="none" strike="noStrike" kern="1200" baseline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37,688,298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90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FY2012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14,179,267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510,935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3,773,728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1,583,094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0" fontAlgn="base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1,914,684</a:t>
                      </a: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T="45726" marB="4572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31,273,360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90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FY2013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12,842,980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533,323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$3,660,000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$1,700,822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2,974,522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33,825,795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Accolades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National Resources Defense Council 22 smartest cities</a:t>
            </a:r>
          </a:p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Time.com -10 greenest things you didn’t know</a:t>
            </a:r>
          </a:p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Fast Company Magazine – United States of Innovation</a:t>
            </a:r>
          </a:p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SWEEP – Innovative Local Government Projects</a:t>
            </a:r>
          </a:p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Big Ideas for Job Creation – Energy Efficiency in Government Sector</a:t>
            </a:r>
          </a:p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Nevada EcoNet Golden Pinecone</a:t>
            </a:r>
          </a:p>
          <a:p>
            <a:pPr eaLnBrk="1" hangingPunct="1"/>
            <a:r>
              <a:rPr lang="en-US" altLang="en-US" sz="2500" smtClean="0">
                <a:latin typeface="Arial" charset="0"/>
                <a:cs typeface="Arial" charset="0"/>
              </a:rPr>
              <a:t>10 Cities with Innovative Green Initiatives - NerdWallet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500" smtClean="0">
                <a:latin typeface="Arial" charset="0"/>
                <a:cs typeface="Arial" charset="0"/>
                <a:hlinkClick r:id="rId2"/>
              </a:rPr>
              <a:t>www.reno.gov</a:t>
            </a:r>
            <a:endParaRPr lang="en-US" altLang="en-US" sz="250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sz="2500" smtClean="0">
                <a:latin typeface="Arial" charset="0"/>
                <a:cs typeface="Arial" charset="0"/>
              </a:rPr>
              <a:t>	</a:t>
            </a:r>
            <a:r>
              <a:rPr lang="en-US" altLang="en-US" sz="2500" smtClean="0">
                <a:latin typeface="Arial" charset="0"/>
                <a:cs typeface="Arial" charset="0"/>
                <a:hlinkClick r:id="rId3"/>
              </a:rPr>
              <a:t>geddesj@reno.gov</a:t>
            </a:r>
            <a:r>
              <a:rPr lang="en-US" altLang="en-US" sz="250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5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5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Arial" charset="0"/>
                <a:cs typeface="Arial" charset="0"/>
              </a:rPr>
              <a:t>TMWRF Motivation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CIP backlog of ~$98 million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Energy efficiency and chemical savings to reduce costs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Desired path to Net-zero energy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Nutrient discharge into Truckee River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Emissions reductions</a:t>
            </a:r>
          </a:p>
          <a:p>
            <a:pPr eaLnBrk="1" hangingPunct="1"/>
            <a:endParaRPr lang="en-US" altLang="en-US" sz="360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en-US" sz="36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Path to Energy Independence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457200" y="1017588"/>
            <a:ext cx="8412163" cy="5137150"/>
          </a:xfrm>
        </p:spPr>
        <p:txBody>
          <a:bodyPr/>
          <a:lstStyle/>
          <a:p>
            <a:r>
              <a:rPr lang="en-US" altLang="en-US" sz="2400" smtClean="0">
                <a:latin typeface="Arial" charset="0"/>
                <a:cs typeface="Arial" charset="0"/>
              </a:rPr>
              <a:t>Baseline energy use is 159,055 MMBTU per year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TMWRF is currently 34% energy independent through digester gas heat production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ESCO project will increase energy production by another 13%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Potential future on-site electricity generation Install 2</a:t>
            </a:r>
            <a:r>
              <a:rPr lang="en-US" altLang="en-US" sz="2400" baseline="30000" smtClean="0">
                <a:latin typeface="Arial" charset="0"/>
                <a:cs typeface="Arial" charset="0"/>
              </a:rPr>
              <a:t>nd</a:t>
            </a:r>
            <a:r>
              <a:rPr lang="en-US" altLang="en-US" sz="2400" smtClean="0">
                <a:latin typeface="Arial" charset="0"/>
                <a:cs typeface="Arial" charset="0"/>
              </a:rPr>
              <a:t> cogen engine (850 kW)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FOG addition and 3</a:t>
            </a:r>
            <a:r>
              <a:rPr lang="en-US" altLang="en-US" sz="24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2400" smtClean="0">
                <a:latin typeface="Arial" charset="0"/>
                <a:cs typeface="Arial" charset="0"/>
              </a:rPr>
              <a:t> cogen engine (1 MW)</a:t>
            </a:r>
          </a:p>
          <a:p>
            <a:pPr lvl="1"/>
            <a:r>
              <a:rPr lang="en-US" altLang="en-US" sz="2400" smtClean="0">
                <a:latin typeface="Arial" charset="0"/>
                <a:cs typeface="Arial" charset="0"/>
              </a:rPr>
              <a:t>Large scale solar PV system (6 MW)</a:t>
            </a:r>
          </a:p>
          <a:p>
            <a:r>
              <a:rPr lang="en-US" altLang="en-US" sz="2400" smtClean="0">
                <a:latin typeface="Arial" charset="0"/>
                <a:cs typeface="Arial" charset="0"/>
              </a:rPr>
              <a:t>If all future projects are implemented, TMWRF could potentially achieve 96% energy independence</a:t>
            </a:r>
          </a:p>
          <a:p>
            <a:endParaRPr lang="en-US" altLang="en-US" sz="2400" smtClean="0">
              <a:latin typeface="Arial" charset="0"/>
              <a:cs typeface="Arial" charset="0"/>
            </a:endParaRPr>
          </a:p>
          <a:p>
            <a:endParaRPr lang="en-US" altLang="en-US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Energy Conservation Measures (ECMs)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990600"/>
          <a:ext cx="8077200" cy="542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599"/>
                <a:gridCol w="4267200"/>
                <a:gridCol w="1295401"/>
              </a:tblGrid>
              <a:tr h="3708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ECM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Scope Summary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6401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2-Centrate Nutrient Recovery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Construct a new prefab building</a:t>
                      </a:r>
                    </a:p>
                    <a:p>
                      <a:r>
                        <a:rPr lang="en-US" sz="1200" dirty="0" smtClean="0"/>
                        <a:t>Install one</a:t>
                      </a:r>
                      <a:r>
                        <a:rPr lang="en-US" sz="1200" baseline="0" dirty="0" smtClean="0"/>
                        <a:t> Pearl 2000 reactor and its appurtenances </a:t>
                      </a:r>
                    </a:p>
                    <a:p>
                      <a:r>
                        <a:rPr lang="en-US" sz="1200" baseline="0" dirty="0" smtClean="0"/>
                        <a:t>Tie-ins to plant’s utilities </a:t>
                      </a:r>
                      <a:endParaRPr lang="en-US" sz="1200" dirty="0" smtClean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$6,760,860</a:t>
                      </a:r>
                      <a:endParaRPr lang="en-US" sz="1200" dirty="0"/>
                    </a:p>
                  </a:txBody>
                  <a:tcPr marT="45725" marB="45725"/>
                </a:tc>
              </a:tr>
              <a:tr h="4572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4A – Biogas </a:t>
                      </a:r>
                      <a:r>
                        <a:rPr lang="en-US" sz="1200" dirty="0" err="1" smtClean="0"/>
                        <a:t>Cogen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Demolish existing cogen system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Install a new 850 kW cogen system (</a:t>
                      </a:r>
                      <a:r>
                        <a:rPr lang="en-US" sz="1200" baseline="0" dirty="0" err="1" smtClean="0"/>
                        <a:t>Jenbacher</a:t>
                      </a:r>
                      <a:r>
                        <a:rPr lang="en-US" sz="1200" baseline="0" dirty="0" smtClean="0"/>
                        <a:t> 320) 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$5,116,967</a:t>
                      </a:r>
                      <a:r>
                        <a:rPr lang="en-US" sz="1200" baseline="30000" dirty="0" smtClean="0"/>
                        <a:t>1</a:t>
                      </a:r>
                      <a:endParaRPr lang="en-US" sz="1200" baseline="300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4B – </a:t>
                      </a:r>
                      <a:r>
                        <a:rPr lang="en-US" sz="1200" dirty="0" err="1" smtClean="0"/>
                        <a:t>Digestor</a:t>
                      </a:r>
                      <a:r>
                        <a:rPr lang="en-US" sz="1200" dirty="0" smtClean="0"/>
                        <a:t> Dome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Repair digester covers #1 and #3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$3,121,795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 marT="45725" marB="45725"/>
                </a:tc>
              </a:tr>
              <a:tr h="8230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6 – Dewatering upgrades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Replace 2 centrifuges (Alpha-Laval G2) </a:t>
                      </a:r>
                    </a:p>
                    <a:p>
                      <a:r>
                        <a:rPr lang="en-US" sz="1200" baseline="0" dirty="0" smtClean="0"/>
                        <a:t>Replace 2 cake pumps (</a:t>
                      </a:r>
                      <a:r>
                        <a:rPr lang="en-US" sz="1200" baseline="0" dirty="0" err="1" smtClean="0"/>
                        <a:t>Schwing-Bioset</a:t>
                      </a:r>
                      <a:r>
                        <a:rPr lang="en-US" sz="1200" baseline="0" dirty="0" smtClean="0"/>
                        <a:t>)</a:t>
                      </a:r>
                    </a:p>
                    <a:p>
                      <a:r>
                        <a:rPr lang="en-US" sz="1200" baseline="0" dirty="0" smtClean="0"/>
                        <a:t>Replace cake piping, valves, actuators</a:t>
                      </a:r>
                    </a:p>
                    <a:p>
                      <a:r>
                        <a:rPr lang="en-US" sz="1200" baseline="0" dirty="0" smtClean="0"/>
                        <a:t>Electrical, instrumentation, and controls work 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$6,066,614</a:t>
                      </a:r>
                      <a:endParaRPr lang="en-US" sz="12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7 – Lighting upgrades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Upgrade</a:t>
                      </a:r>
                      <a:r>
                        <a:rPr lang="en-US" sz="1200" baseline="0" dirty="0" smtClean="0"/>
                        <a:t> 1,588 light fixtures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$428,761</a:t>
                      </a:r>
                      <a:endParaRPr lang="en-US" sz="1200" dirty="0"/>
                    </a:p>
                  </a:txBody>
                  <a:tcPr marT="45725" marB="45725"/>
                </a:tc>
              </a:tr>
              <a:tr h="8230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9 – Near term Dewatering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Repair dewatered sludge hoppers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Install new dewatering polymer system </a:t>
                      </a:r>
                    </a:p>
                    <a:p>
                      <a:r>
                        <a:rPr lang="en-US" sz="1200" dirty="0" smtClean="0"/>
                        <a:t>Upgrade HVAC and air purge systems</a:t>
                      </a:r>
                    </a:p>
                    <a:p>
                      <a:r>
                        <a:rPr lang="en-US" sz="1200" dirty="0" smtClean="0"/>
                        <a:t>Modification to alum</a:t>
                      </a:r>
                      <a:r>
                        <a:rPr lang="en-US" sz="1200" baseline="0" dirty="0" smtClean="0"/>
                        <a:t> and centrate piping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$3,005,202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ECM 10 – My Energy Pro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MyEnergy</a:t>
                      </a:r>
                      <a:r>
                        <a:rPr lang="en-US" sz="1200" baseline="0" dirty="0" smtClean="0"/>
                        <a:t> Pro utility monitoring system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$50,625</a:t>
                      </a:r>
                      <a:endParaRPr lang="en-US" sz="12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Detailed Energy Audit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$149,835</a:t>
                      </a:r>
                      <a:endParaRPr lang="en-US" sz="1200" dirty="0"/>
                    </a:p>
                  </a:txBody>
                  <a:tcPr marT="45725" marB="45725"/>
                </a:tc>
              </a:tr>
              <a:tr h="37088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Performance and Payment Bonds, Permits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$210,930</a:t>
                      </a:r>
                      <a:endParaRPr lang="en-US" sz="1200" dirty="0"/>
                    </a:p>
                  </a:txBody>
                  <a:tcPr marT="45725" marB="45725"/>
                </a:tc>
              </a:tr>
              <a:tr h="4572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– Not in 5 year CIP,</a:t>
                      </a:r>
                      <a:r>
                        <a:rPr lang="en-US" sz="1200" baseline="0" dirty="0" smtClean="0"/>
                        <a:t> but needs to be.</a:t>
                      </a:r>
                    </a:p>
                    <a:p>
                      <a:r>
                        <a:rPr lang="en-US" sz="1200" baseline="0" dirty="0" smtClean="0"/>
                        <a:t>2 – Already in 5 year CIP.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$24,911,589</a:t>
                      </a:r>
                      <a:endParaRPr lang="en-US" sz="12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ECM 4: Biogas Cogeneration</a:t>
            </a:r>
          </a:p>
        </p:txBody>
      </p:sp>
      <p:pic>
        <p:nvPicPr>
          <p:cNvPr id="20483" name="Picture 23" descr="centrif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862513"/>
            <a:ext cx="793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4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43113"/>
            <a:ext cx="771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9" descr="DAF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027238"/>
            <a:ext cx="10731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0" descr="digester 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4778375"/>
            <a:ext cx="946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1" descr="digester 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4778375"/>
            <a:ext cx="946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2" descr="truck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886325"/>
            <a:ext cx="10096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Elbow Connector 66"/>
          <p:cNvCxnSpPr>
            <a:endCxn id="25" idx="1"/>
          </p:cNvCxnSpPr>
          <p:nvPr/>
        </p:nvCxnSpPr>
        <p:spPr bwMode="auto">
          <a:xfrm rot="16200000" flipH="1">
            <a:off x="250825" y="1987550"/>
            <a:ext cx="582613" cy="284163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Elbow Connector 66"/>
          <p:cNvCxnSpPr/>
          <p:nvPr/>
        </p:nvCxnSpPr>
        <p:spPr bwMode="auto">
          <a:xfrm rot="16200000" flipH="1">
            <a:off x="2432844" y="1964532"/>
            <a:ext cx="706437" cy="292100"/>
          </a:xfrm>
          <a:prstGeom prst="bentConnector3">
            <a:avLst>
              <a:gd name="adj1" fmla="val 99382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Elbow Connector 66"/>
          <p:cNvCxnSpPr/>
          <p:nvPr/>
        </p:nvCxnSpPr>
        <p:spPr bwMode="auto">
          <a:xfrm rot="10800000" flipV="1">
            <a:off x="1054100" y="2611438"/>
            <a:ext cx="1970088" cy="858837"/>
          </a:xfrm>
          <a:prstGeom prst="bentConnector3">
            <a:avLst>
              <a:gd name="adj1" fmla="val 264"/>
            </a:avLst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Elbow Connector 66"/>
          <p:cNvCxnSpPr>
            <a:stCxn id="25" idx="2"/>
            <a:endCxn id="41" idx="1"/>
          </p:cNvCxnSpPr>
          <p:nvPr/>
        </p:nvCxnSpPr>
        <p:spPr bwMode="auto">
          <a:xfrm rot="16200000" flipH="1">
            <a:off x="1172369" y="2696369"/>
            <a:ext cx="2190750" cy="2395538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41" idx="3"/>
            <a:endCxn id="42" idx="1"/>
          </p:cNvCxnSpPr>
          <p:nvPr/>
        </p:nvCxnSpPr>
        <p:spPr bwMode="auto">
          <a:xfrm>
            <a:off x="4411663" y="4989513"/>
            <a:ext cx="6254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42" idx="3"/>
          </p:cNvCxnSpPr>
          <p:nvPr/>
        </p:nvCxnSpPr>
        <p:spPr bwMode="auto">
          <a:xfrm>
            <a:off x="5983288" y="4989513"/>
            <a:ext cx="64452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>
            <a:off x="7312025" y="5080000"/>
            <a:ext cx="55245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/>
          <p:nvPr/>
        </p:nvCxnSpPr>
        <p:spPr bwMode="auto">
          <a:xfrm flipH="1" flipV="1">
            <a:off x="6950075" y="5191125"/>
            <a:ext cx="15875" cy="685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6" name="Straight Arrow Connector 145"/>
          <p:cNvCxnSpPr/>
          <p:nvPr/>
        </p:nvCxnSpPr>
        <p:spPr bwMode="auto">
          <a:xfrm flipV="1">
            <a:off x="3459163" y="2643188"/>
            <a:ext cx="4762" cy="306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0498" name="TextBox 154"/>
          <p:cNvSpPr txBox="1">
            <a:spLocks noChangeArrowheads="1"/>
          </p:cNvSpPr>
          <p:nvPr/>
        </p:nvSpPr>
        <p:spPr bwMode="auto">
          <a:xfrm>
            <a:off x="1528763" y="2122488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Gravity</a:t>
            </a:r>
          </a:p>
          <a:p>
            <a:pPr algn="ctr"/>
            <a:r>
              <a:rPr lang="en-US" altLang="en-US" sz="1200">
                <a:cs typeface="Arial" charset="0"/>
              </a:rPr>
              <a:t>Thickener</a:t>
            </a:r>
          </a:p>
        </p:txBody>
      </p:sp>
      <p:sp>
        <p:nvSpPr>
          <p:cNvPr id="20499" name="TextBox 159"/>
          <p:cNvSpPr txBox="1">
            <a:spLocks noChangeArrowheads="1"/>
          </p:cNvSpPr>
          <p:nvPr/>
        </p:nvSpPr>
        <p:spPr bwMode="auto">
          <a:xfrm>
            <a:off x="4144963" y="2155825"/>
            <a:ext cx="1003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Dissolved</a:t>
            </a:r>
          </a:p>
          <a:p>
            <a:pPr algn="ctr"/>
            <a:r>
              <a:rPr lang="en-US" altLang="en-US" sz="1200">
                <a:cs typeface="Arial" charset="0"/>
              </a:rPr>
              <a:t>Air Flotation</a:t>
            </a:r>
          </a:p>
        </p:txBody>
      </p:sp>
      <p:sp>
        <p:nvSpPr>
          <p:cNvPr id="20500" name="TextBox 160"/>
          <p:cNvSpPr txBox="1">
            <a:spLocks noChangeArrowheads="1"/>
          </p:cNvSpPr>
          <p:nvPr/>
        </p:nvSpPr>
        <p:spPr bwMode="auto">
          <a:xfrm>
            <a:off x="3457575" y="5167313"/>
            <a:ext cx="960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Acid Phase</a:t>
            </a:r>
          </a:p>
          <a:p>
            <a:pPr algn="ctr"/>
            <a:r>
              <a:rPr lang="en-US" altLang="en-US" sz="1200">
                <a:cs typeface="Arial" charset="0"/>
              </a:rPr>
              <a:t>Anaerobic </a:t>
            </a:r>
          </a:p>
          <a:p>
            <a:pPr algn="ctr"/>
            <a:r>
              <a:rPr lang="en-US" altLang="en-US" sz="1200">
                <a:cs typeface="Arial" charset="0"/>
              </a:rPr>
              <a:t>Digestion</a:t>
            </a:r>
          </a:p>
        </p:txBody>
      </p:sp>
      <p:sp>
        <p:nvSpPr>
          <p:cNvPr id="20501" name="TextBox 161"/>
          <p:cNvSpPr txBox="1">
            <a:spLocks noChangeArrowheads="1"/>
          </p:cNvSpPr>
          <p:nvPr/>
        </p:nvSpPr>
        <p:spPr bwMode="auto">
          <a:xfrm>
            <a:off x="4745038" y="5167313"/>
            <a:ext cx="1385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Methane </a:t>
            </a:r>
          </a:p>
          <a:p>
            <a:pPr algn="ctr"/>
            <a:r>
              <a:rPr lang="en-US" altLang="en-US" sz="1200">
                <a:cs typeface="Arial" charset="0"/>
              </a:rPr>
              <a:t>Phase Anaerobic </a:t>
            </a:r>
          </a:p>
          <a:p>
            <a:pPr algn="ctr"/>
            <a:r>
              <a:rPr lang="en-US" altLang="en-US" sz="1200">
                <a:cs typeface="Arial" charset="0"/>
              </a:rPr>
              <a:t>Digestion</a:t>
            </a:r>
          </a:p>
        </p:txBody>
      </p:sp>
      <p:sp>
        <p:nvSpPr>
          <p:cNvPr id="20502" name="TextBox 162"/>
          <p:cNvSpPr txBox="1">
            <a:spLocks noChangeArrowheads="1"/>
          </p:cNvSpPr>
          <p:nvPr/>
        </p:nvSpPr>
        <p:spPr bwMode="auto">
          <a:xfrm>
            <a:off x="6497638" y="4581525"/>
            <a:ext cx="890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Centrifuge</a:t>
            </a:r>
          </a:p>
        </p:txBody>
      </p:sp>
      <p:sp>
        <p:nvSpPr>
          <p:cNvPr id="20503" name="TextBox 61"/>
          <p:cNvSpPr txBox="1">
            <a:spLocks noChangeArrowheads="1"/>
          </p:cNvSpPr>
          <p:nvPr/>
        </p:nvSpPr>
        <p:spPr bwMode="auto">
          <a:xfrm>
            <a:off x="6296025" y="5945188"/>
            <a:ext cx="1360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Centrate Recycle</a:t>
            </a:r>
          </a:p>
        </p:txBody>
      </p:sp>
      <p:sp>
        <p:nvSpPr>
          <p:cNvPr id="20504" name="TextBox 81"/>
          <p:cNvSpPr txBox="1">
            <a:spLocks noChangeArrowheads="1"/>
          </p:cNvSpPr>
          <p:nvPr/>
        </p:nvSpPr>
        <p:spPr bwMode="auto">
          <a:xfrm>
            <a:off x="282575" y="1287463"/>
            <a:ext cx="757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Primary </a:t>
            </a:r>
          </a:p>
          <a:p>
            <a:pPr algn="ctr"/>
            <a:r>
              <a:rPr lang="en-US" altLang="en-US" sz="1200">
                <a:cs typeface="Arial" charset="0"/>
              </a:rPr>
              <a:t>Sludge</a:t>
            </a:r>
          </a:p>
        </p:txBody>
      </p:sp>
      <p:sp>
        <p:nvSpPr>
          <p:cNvPr id="20505" name="TextBox 82"/>
          <p:cNvSpPr txBox="1">
            <a:spLocks noChangeArrowheads="1"/>
          </p:cNvSpPr>
          <p:nvPr/>
        </p:nvSpPr>
        <p:spPr bwMode="auto">
          <a:xfrm>
            <a:off x="2511425" y="1409700"/>
            <a:ext cx="528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WAS</a:t>
            </a:r>
          </a:p>
        </p:txBody>
      </p:sp>
      <p:cxnSp>
        <p:nvCxnSpPr>
          <p:cNvPr id="84" name="Straight Arrow Connector 83"/>
          <p:cNvCxnSpPr/>
          <p:nvPr/>
        </p:nvCxnSpPr>
        <p:spPr bwMode="auto">
          <a:xfrm flipH="1">
            <a:off x="3444875" y="2959100"/>
            <a:ext cx="931863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507" name="TextBox 85"/>
          <p:cNvSpPr txBox="1">
            <a:spLocks noChangeArrowheads="1"/>
          </p:cNvSpPr>
          <p:nvPr/>
        </p:nvSpPr>
        <p:spPr bwMode="auto">
          <a:xfrm>
            <a:off x="4433888" y="2820988"/>
            <a:ext cx="13255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DAFT Subnatant</a:t>
            </a:r>
          </a:p>
        </p:txBody>
      </p:sp>
      <p:cxnSp>
        <p:nvCxnSpPr>
          <p:cNvPr id="87" name="Straight Arrow Connector 86"/>
          <p:cNvCxnSpPr/>
          <p:nvPr/>
        </p:nvCxnSpPr>
        <p:spPr bwMode="auto">
          <a:xfrm flipH="1">
            <a:off x="1255713" y="1828800"/>
            <a:ext cx="481012" cy="9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flipV="1">
            <a:off x="1270000" y="1849438"/>
            <a:ext cx="4763" cy="307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0510" name="TextBox 92"/>
          <p:cNvSpPr txBox="1">
            <a:spLocks noChangeArrowheads="1"/>
          </p:cNvSpPr>
          <p:nvPr/>
        </p:nvSpPr>
        <p:spPr bwMode="auto">
          <a:xfrm>
            <a:off x="1743075" y="1679575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GTO</a:t>
            </a:r>
          </a:p>
        </p:txBody>
      </p:sp>
      <p:pic>
        <p:nvPicPr>
          <p:cNvPr id="205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3381375"/>
            <a:ext cx="6953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rapezoid 97"/>
          <p:cNvSpPr/>
          <p:nvPr/>
        </p:nvSpPr>
        <p:spPr bwMode="auto">
          <a:xfrm rot="5400000">
            <a:off x="6103144" y="3390106"/>
            <a:ext cx="358775" cy="544513"/>
          </a:xfrm>
          <a:prstGeom prst="trapezoid">
            <a:avLst>
              <a:gd name="adj" fmla="val 21226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eaLnBrk="1" hangingPunct="1">
              <a:defRPr/>
            </a:pPr>
            <a:endParaRPr lang="en-US" sz="2800">
              <a:latin typeface="Humanst521 BT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 bwMode="auto">
          <a:xfrm flipV="1">
            <a:off x="3940175" y="4459288"/>
            <a:ext cx="4763" cy="3063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 flipV="1">
            <a:off x="3937000" y="4459288"/>
            <a:ext cx="60483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20515" name="Picture 2" descr="C:\Documents and Settings\CMachado\Local Settings\Temporary Internet Files\Content.IE5\A20FAVEJ\MC900434816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195763"/>
            <a:ext cx="41116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" name="Straight Arrow Connector 102"/>
          <p:cNvCxnSpPr>
            <a:stCxn id="42" idx="0"/>
          </p:cNvCxnSpPr>
          <p:nvPr/>
        </p:nvCxnSpPr>
        <p:spPr bwMode="auto">
          <a:xfrm flipH="1" flipV="1">
            <a:off x="5495925" y="3606800"/>
            <a:ext cx="14288" cy="11715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H="1" flipV="1">
            <a:off x="5495925" y="3627438"/>
            <a:ext cx="522288" cy="7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H="1" flipV="1">
            <a:off x="6553200" y="3625850"/>
            <a:ext cx="522288" cy="79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0519" name="TextBox 111"/>
          <p:cNvSpPr txBox="1">
            <a:spLocks noChangeArrowheads="1"/>
          </p:cNvSpPr>
          <p:nvPr/>
        </p:nvSpPr>
        <p:spPr bwMode="auto">
          <a:xfrm>
            <a:off x="5853113" y="4052888"/>
            <a:ext cx="111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Gas Cleaning</a:t>
            </a:r>
          </a:p>
        </p:txBody>
      </p:sp>
      <p:sp>
        <p:nvSpPr>
          <p:cNvPr id="20520" name="TextBox 112"/>
          <p:cNvSpPr txBox="1">
            <a:spLocks noChangeArrowheads="1"/>
          </p:cNvSpPr>
          <p:nvPr/>
        </p:nvSpPr>
        <p:spPr bwMode="auto">
          <a:xfrm>
            <a:off x="6924675" y="3033713"/>
            <a:ext cx="1103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200">
                <a:cs typeface="Arial" charset="0"/>
              </a:rPr>
              <a:t>Cogeneration</a:t>
            </a:r>
          </a:p>
        </p:txBody>
      </p:sp>
      <p:sp>
        <p:nvSpPr>
          <p:cNvPr id="44" name="Trapezoid 43"/>
          <p:cNvSpPr/>
          <p:nvPr/>
        </p:nvSpPr>
        <p:spPr bwMode="auto">
          <a:xfrm rot="5400000">
            <a:off x="6061869" y="3369469"/>
            <a:ext cx="441325" cy="544513"/>
          </a:xfrm>
          <a:prstGeom prst="trapezoid">
            <a:avLst>
              <a:gd name="adj" fmla="val 21226"/>
            </a:avLst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 eaLnBrk="1" hangingPunct="1">
              <a:defRPr/>
            </a:pPr>
            <a:endParaRPr lang="en-US" sz="2800">
              <a:latin typeface="Humanst5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Arial" charset="0"/>
                <a:cs typeface="Arial" charset="0"/>
              </a:rPr>
              <a:t>Projects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$24,911,589</a:t>
            </a:r>
            <a:r>
              <a:rPr lang="en-US" altLang="en-US" smtClean="0">
                <a:latin typeface="Arial" charset="0"/>
                <a:cs typeface="Arial" charset="0"/>
              </a:rPr>
              <a:t> in projects</a:t>
            </a:r>
          </a:p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$1,122,887</a:t>
            </a:r>
            <a:r>
              <a:rPr lang="en-US" altLang="en-US" smtClean="0">
                <a:latin typeface="Arial" charset="0"/>
                <a:cs typeface="Arial" charset="0"/>
              </a:rPr>
              <a:t> per year cost savings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5,817,735 kWh/year energy savings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28,985 gallons methanol reduction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1,155 dry tons alum reduced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Reduced biosolids hauling and disposal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Deferred maintenance needs 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No general funds available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Energy efficiency to reduce costs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Renewable energy commitment</a:t>
            </a:r>
          </a:p>
          <a:p>
            <a:pPr eaLnBrk="1" hangingPunct="1"/>
            <a:r>
              <a:rPr lang="en-US" altLang="en-US" sz="3600" smtClean="0">
                <a:latin typeface="Arial" charset="0"/>
                <a:cs typeface="Arial" charset="0"/>
              </a:rPr>
              <a:t>U.S. Mayors Climate Agreement</a:t>
            </a:r>
          </a:p>
          <a:p>
            <a:pPr eaLnBrk="1" hangingPunct="1"/>
            <a:endParaRPr lang="en-US" altLang="en-US" sz="360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altLang="en-US" sz="3600" b="1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Project Benefits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400" smtClean="0">
                <a:latin typeface="Arial" charset="0"/>
                <a:cs typeface="Arial" charset="0"/>
              </a:rPr>
              <a:t>•	</a:t>
            </a:r>
            <a:r>
              <a:rPr lang="en-US" altLang="en-US" sz="2000" smtClean="0">
                <a:latin typeface="Arial" charset="0"/>
                <a:cs typeface="Arial" charset="0"/>
              </a:rPr>
              <a:t>Operational Permit Compliance Benefits: Ostara nutrient recovery system lowers phosphorous (93%) and nitrogen (7%) for river discharge per TROA and NDEP regulations. </a:t>
            </a: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•	Air Quality Permit Compliance: Cogeneration system included in reply to WCAQMD and EPA Region IX.</a:t>
            </a: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•	Path to Energy independence: Plant will be nearly 50% net energy and provide renewable energy to NV Energy portfolio standard.</a:t>
            </a: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•	Local Jobs and Economic Support: Local equipment distributors, local subcontractors, and local labor are 75%.</a:t>
            </a: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•	Leverage Capital Expenditures:  Use reserves to fund additional CIP projects beyond the approved 5 year CIP to yield lower operating costs.</a:t>
            </a:r>
          </a:p>
          <a:p>
            <a:pPr>
              <a:buFont typeface="Arial" charset="0"/>
              <a:buNone/>
            </a:pPr>
            <a:r>
              <a:rPr lang="en-US" altLang="en-US" sz="2000" smtClean="0">
                <a:latin typeface="Arial" charset="0"/>
                <a:cs typeface="Arial" charset="0"/>
              </a:rPr>
              <a:t>•	Lower Operating Costs: Reduce annual operating costs by at least $1.12 million/year.</a:t>
            </a:r>
          </a:p>
          <a:p>
            <a:endParaRPr lang="en-US" altLang="en-US" sz="1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Arial" charset="0"/>
                <a:cs typeface="Arial" charset="0"/>
              </a:rPr>
              <a:t>Energy Projects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7713663" cy="45307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Centralized energy management</a:t>
            </a:r>
          </a:p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Outdoor lighting and streetlight upgrades</a:t>
            </a:r>
          </a:p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Water system upgrades</a:t>
            </a:r>
          </a:p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Pool covers</a:t>
            </a:r>
          </a:p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Boiler improvements at Swimming Pools</a:t>
            </a:r>
          </a:p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HVAC replacements</a:t>
            </a:r>
          </a:p>
          <a:p>
            <a:pPr eaLnBrk="1" hangingPunct="1"/>
            <a:endParaRPr lang="en-US" altLang="en-US" sz="28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latin typeface="Arial" charset="0"/>
                <a:cs typeface="Arial" charset="0"/>
              </a:rPr>
              <a:t>Reno Arch: 2,076 bulbs to LED</a:t>
            </a:r>
          </a:p>
        </p:txBody>
      </p:sp>
      <p:pic>
        <p:nvPicPr>
          <p:cNvPr id="6147" name="Picture 3" descr="Reno arch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314450"/>
            <a:ext cx="7696200" cy="5130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City Hall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Lighting systems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Chiller/Tower replacement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Boiler plant replacement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Control systems</a:t>
            </a:r>
          </a:p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$6,404,790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Reduce cost from ~$3.67 to ~$1.81 per square foot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Older inefficient boiler vs. new energy efficient condensing boilers</a:t>
            </a:r>
          </a:p>
        </p:txBody>
      </p:sp>
      <p:pic>
        <p:nvPicPr>
          <p:cNvPr id="8195" name="Picture 5" descr="IMAG00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5257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00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20000" r="42268" b="17143"/>
          <a:stretch>
            <a:fillRect/>
          </a:stretch>
        </p:blipFill>
        <p:spPr bwMode="auto">
          <a:xfrm>
            <a:off x="5410200" y="2743200"/>
            <a:ext cx="327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313613" cy="762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Arial" charset="0"/>
                <a:cs typeface="Arial" charset="0"/>
              </a:rPr>
              <a:t>1,287 kW PV City-wide at 12 Locations Stead wastewater – 522kW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lvl="2"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9220" name="Picture 5" descr="Stead solar &amp; w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74676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Stead Water Treatment Plant</a:t>
            </a:r>
          </a:p>
        </p:txBody>
      </p:sp>
      <p:pic>
        <p:nvPicPr>
          <p:cNvPr id="10243" name="Picture 3" descr="Proven at Stead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7010400" cy="52578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latin typeface="Arial" charset="0"/>
                <a:cs typeface="Arial" charset="0"/>
              </a:rPr>
              <a:t>Energy Projects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$19,257,112</a:t>
            </a:r>
            <a:r>
              <a:rPr lang="en-US" altLang="en-US" smtClean="0">
                <a:latin typeface="Arial" charset="0"/>
                <a:cs typeface="Arial" charset="0"/>
              </a:rPr>
              <a:t> in projects</a:t>
            </a:r>
          </a:p>
          <a:p>
            <a:pPr eaLnBrk="1" hangingPunct="1"/>
            <a:r>
              <a:rPr lang="en-US" altLang="en-US" smtClean="0">
                <a:solidFill>
                  <a:srgbClr val="33CC33"/>
                </a:solidFill>
                <a:latin typeface="Arial" charset="0"/>
                <a:cs typeface="Arial" charset="0"/>
              </a:rPr>
              <a:t>$1,700,822</a:t>
            </a:r>
            <a:r>
              <a:rPr lang="en-US" altLang="en-US" smtClean="0">
                <a:latin typeface="Arial" charset="0"/>
                <a:cs typeface="Arial" charset="0"/>
              </a:rPr>
              <a:t> per year cost savings (-32%)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8,962,964 kWh/year energy savings (-41%)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Federal Grants &amp; Utility Rebates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QECBs, CREBs, and RZEDs bonds paid back in guaranteed energy savings</a:t>
            </a: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 PPT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7C0"/>
      </a:accent1>
      <a:accent2>
        <a:srgbClr val="77933C"/>
      </a:accent2>
      <a:accent3>
        <a:srgbClr val="BD9A05"/>
      </a:accent3>
      <a:accent4>
        <a:srgbClr val="D62B04"/>
      </a:accent4>
      <a:accent5>
        <a:srgbClr val="31859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 PPT TEMPLATE</Template>
  <TotalTime>11432</TotalTime>
  <Words>746</Words>
  <Application>Microsoft Office PowerPoint</Application>
  <PresentationFormat>On-screen Show (4:3)</PresentationFormat>
  <Paragraphs>225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COR PPT TEMPLATE</vt:lpstr>
      <vt:lpstr>TMWRF – Learning from Experience</vt:lpstr>
      <vt:lpstr>Motivation</vt:lpstr>
      <vt:lpstr>Energy Projects</vt:lpstr>
      <vt:lpstr>Reno Arch: 2,076 bulbs to LED</vt:lpstr>
      <vt:lpstr>City Hall</vt:lpstr>
      <vt:lpstr>Older inefficient boiler vs. new energy efficient condensing boilers</vt:lpstr>
      <vt:lpstr>1,287 kW PV City-wide at 12 Locations Stead wastewater – 522kW </vt:lpstr>
      <vt:lpstr>Stead Water Treatment Plant</vt:lpstr>
      <vt:lpstr>Energy Projects</vt:lpstr>
      <vt:lpstr>Federal Grants &amp; Utility Rebates</vt:lpstr>
      <vt:lpstr>Financing</vt:lpstr>
      <vt:lpstr>PowerPoint Presentation</vt:lpstr>
      <vt:lpstr>Savings as of June 30, 2013</vt:lpstr>
      <vt:lpstr>Accolades</vt:lpstr>
      <vt:lpstr>TMWRF Motivation</vt:lpstr>
      <vt:lpstr>Path to Energy Independence </vt:lpstr>
      <vt:lpstr>Energy Conservation Measures (ECMs)</vt:lpstr>
      <vt:lpstr>ECM 4: Biogas Cogeneration</vt:lpstr>
      <vt:lpstr>Projects</vt:lpstr>
      <vt:lpstr>Project Benefits</vt:lpstr>
    </vt:vector>
  </TitlesOfParts>
  <Company>City of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Reno</dc:title>
  <dc:creator>Diana M. Beidel</dc:creator>
  <cp:lastModifiedBy>LindaV4-</cp:lastModifiedBy>
  <cp:revision>664</cp:revision>
  <dcterms:created xsi:type="dcterms:W3CDTF">2003-11-02T15:39:43Z</dcterms:created>
  <dcterms:modified xsi:type="dcterms:W3CDTF">2014-03-13T06:27:20Z</dcterms:modified>
</cp:coreProperties>
</file>